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  <p:sldMasterId id="2147483689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5143500" type="screen16x9"/>
  <p:notesSz cx="6858000" cy="9144000"/>
  <p:embeddedFontLst>
    <p:embeddedFont>
      <p:font typeface="Montserrat" panose="00000500000000000000" pitchFamily="2" charset="-18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SemiBold" panose="020B0706030804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135A03-AB94-4FAD-AE33-FC2496C57A5E}" v="8" dt="2024-02-15T19:49:32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microsoft.com/office/2016/11/relationships/changesInfo" Target="changesInfos/changesInfo1.xml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lgorzata Lach" userId="df0caa2c2b2b1609" providerId="LiveId" clId="{5B135A03-AB94-4FAD-AE33-FC2496C57A5E}"/>
    <pc:docChg chg="custSel modSld">
      <pc:chgData name="Malgorzata Lach" userId="df0caa2c2b2b1609" providerId="LiveId" clId="{5B135A03-AB94-4FAD-AE33-FC2496C57A5E}" dt="2024-02-15T19:49:38.934" v="49" actId="1076"/>
      <pc:docMkLst>
        <pc:docMk/>
      </pc:docMkLst>
      <pc:sldChg chg="addSp delSp modSp mod">
        <pc:chgData name="Malgorzata Lach" userId="df0caa2c2b2b1609" providerId="LiveId" clId="{5B135A03-AB94-4FAD-AE33-FC2496C57A5E}" dt="2024-02-15T19:37:42.617" v="19" actId="20577"/>
        <pc:sldMkLst>
          <pc:docMk/>
          <pc:sldMk cId="0" sldId="267"/>
        </pc:sldMkLst>
        <pc:spChg chg="mod">
          <ac:chgData name="Malgorzata Lach" userId="df0caa2c2b2b1609" providerId="LiveId" clId="{5B135A03-AB94-4FAD-AE33-FC2496C57A5E}" dt="2024-02-15T19:33:59.314" v="2" actId="20577"/>
          <ac:spMkLst>
            <pc:docMk/>
            <pc:sldMk cId="0" sldId="267"/>
            <ac:spMk id="251" creationId="{00000000-0000-0000-0000-000000000000}"/>
          </ac:spMkLst>
        </pc:spChg>
        <pc:spChg chg="mod">
          <ac:chgData name="Malgorzata Lach" userId="df0caa2c2b2b1609" providerId="LiveId" clId="{5B135A03-AB94-4FAD-AE33-FC2496C57A5E}" dt="2024-02-15T19:37:42.617" v="19" actId="20577"/>
          <ac:spMkLst>
            <pc:docMk/>
            <pc:sldMk cId="0" sldId="267"/>
            <ac:spMk id="252" creationId="{00000000-0000-0000-0000-000000000000}"/>
          </ac:spMkLst>
        </pc:spChg>
        <pc:picChg chg="add mod">
          <ac:chgData name="Malgorzata Lach" userId="df0caa2c2b2b1609" providerId="LiveId" clId="{5B135A03-AB94-4FAD-AE33-FC2496C57A5E}" dt="2024-02-15T19:36:15.661" v="12" actId="962"/>
          <ac:picMkLst>
            <pc:docMk/>
            <pc:sldMk cId="0" sldId="267"/>
            <ac:picMk id="3" creationId="{53A755BC-655B-B29E-5F02-9D4C51ACEC36}"/>
          </ac:picMkLst>
        </pc:picChg>
        <pc:picChg chg="add mod">
          <ac:chgData name="Malgorzata Lach" userId="df0caa2c2b2b1609" providerId="LiveId" clId="{5B135A03-AB94-4FAD-AE33-FC2496C57A5E}" dt="2024-02-15T19:37:37.339" v="18" actId="1076"/>
          <ac:picMkLst>
            <pc:docMk/>
            <pc:sldMk cId="0" sldId="267"/>
            <ac:picMk id="5" creationId="{BC339ED8-7708-6235-2773-957F7A0101A4}"/>
          </ac:picMkLst>
        </pc:picChg>
        <pc:picChg chg="del">
          <ac:chgData name="Malgorzata Lach" userId="df0caa2c2b2b1609" providerId="LiveId" clId="{5B135A03-AB94-4FAD-AE33-FC2496C57A5E}" dt="2024-02-15T19:34:06.262" v="3" actId="478"/>
          <ac:picMkLst>
            <pc:docMk/>
            <pc:sldMk cId="0" sldId="267"/>
            <ac:picMk id="253" creationId="{00000000-0000-0000-0000-000000000000}"/>
          </ac:picMkLst>
        </pc:picChg>
        <pc:picChg chg="del">
          <ac:chgData name="Malgorzata Lach" userId="df0caa2c2b2b1609" providerId="LiveId" clId="{5B135A03-AB94-4FAD-AE33-FC2496C57A5E}" dt="2024-02-15T19:36:30.014" v="13" actId="478"/>
          <ac:picMkLst>
            <pc:docMk/>
            <pc:sldMk cId="0" sldId="267"/>
            <ac:picMk id="254" creationId="{00000000-0000-0000-0000-000000000000}"/>
          </ac:picMkLst>
        </pc:picChg>
      </pc:sldChg>
      <pc:sldChg chg="addSp delSp modSp mod">
        <pc:chgData name="Malgorzata Lach" userId="df0caa2c2b2b1609" providerId="LiveId" clId="{5B135A03-AB94-4FAD-AE33-FC2496C57A5E}" dt="2024-02-15T19:41:05.792" v="32" actId="962"/>
        <pc:sldMkLst>
          <pc:docMk/>
          <pc:sldMk cId="0" sldId="268"/>
        </pc:sldMkLst>
        <pc:spChg chg="del mod">
          <ac:chgData name="Malgorzata Lach" userId="df0caa2c2b2b1609" providerId="LiveId" clId="{5B135A03-AB94-4FAD-AE33-FC2496C57A5E}" dt="2024-02-15T19:40:51.122" v="28" actId="478"/>
          <ac:spMkLst>
            <pc:docMk/>
            <pc:sldMk cId="0" sldId="268"/>
            <ac:spMk id="260" creationId="{00000000-0000-0000-0000-000000000000}"/>
          </ac:spMkLst>
        </pc:spChg>
        <pc:picChg chg="add mod">
          <ac:chgData name="Malgorzata Lach" userId="df0caa2c2b2b1609" providerId="LiveId" clId="{5B135A03-AB94-4FAD-AE33-FC2496C57A5E}" dt="2024-02-15T19:38:12.678" v="25" actId="1076"/>
          <ac:picMkLst>
            <pc:docMk/>
            <pc:sldMk cId="0" sldId="268"/>
            <ac:picMk id="3" creationId="{A190B6C8-F6F2-219A-FD77-2716FD433B8C}"/>
          </ac:picMkLst>
        </pc:picChg>
        <pc:picChg chg="add mod">
          <ac:chgData name="Malgorzata Lach" userId="df0caa2c2b2b1609" providerId="LiveId" clId="{5B135A03-AB94-4FAD-AE33-FC2496C57A5E}" dt="2024-02-15T19:41:05.792" v="32" actId="962"/>
          <ac:picMkLst>
            <pc:docMk/>
            <pc:sldMk cId="0" sldId="268"/>
            <ac:picMk id="5" creationId="{DEFA74AE-86D9-B76F-58EB-D7571366FFD3}"/>
          </ac:picMkLst>
        </pc:picChg>
        <pc:picChg chg="del">
          <ac:chgData name="Malgorzata Lach" userId="df0caa2c2b2b1609" providerId="LiveId" clId="{5B135A03-AB94-4FAD-AE33-FC2496C57A5E}" dt="2024-02-15T19:37:53.405" v="20" actId="478"/>
          <ac:picMkLst>
            <pc:docMk/>
            <pc:sldMk cId="0" sldId="268"/>
            <ac:picMk id="261" creationId="{00000000-0000-0000-0000-000000000000}"/>
          </ac:picMkLst>
        </pc:picChg>
      </pc:sldChg>
      <pc:sldChg chg="addSp delSp modSp mod">
        <pc:chgData name="Malgorzata Lach" userId="df0caa2c2b2b1609" providerId="LiveId" clId="{5B135A03-AB94-4FAD-AE33-FC2496C57A5E}" dt="2024-02-15T19:41:41.970" v="40" actId="1076"/>
        <pc:sldMkLst>
          <pc:docMk/>
          <pc:sldMk cId="0" sldId="269"/>
        </pc:sldMkLst>
        <pc:spChg chg="mod">
          <ac:chgData name="Malgorzata Lach" userId="df0caa2c2b2b1609" providerId="LiveId" clId="{5B135A03-AB94-4FAD-AE33-FC2496C57A5E}" dt="2024-02-15T19:41:24.637" v="35" actId="20577"/>
          <ac:spMkLst>
            <pc:docMk/>
            <pc:sldMk cId="0" sldId="269"/>
            <ac:spMk id="267" creationId="{00000000-0000-0000-0000-000000000000}"/>
          </ac:spMkLst>
        </pc:spChg>
        <pc:picChg chg="add mod">
          <ac:chgData name="Malgorzata Lach" userId="df0caa2c2b2b1609" providerId="LiveId" clId="{5B135A03-AB94-4FAD-AE33-FC2496C57A5E}" dt="2024-02-15T19:41:41.970" v="40" actId="1076"/>
          <ac:picMkLst>
            <pc:docMk/>
            <pc:sldMk cId="0" sldId="269"/>
            <ac:picMk id="3" creationId="{46F0A2E6-D20E-2461-2115-6956903CD99E}"/>
          </ac:picMkLst>
        </pc:picChg>
        <pc:picChg chg="del">
          <ac:chgData name="Malgorzata Lach" userId="df0caa2c2b2b1609" providerId="LiveId" clId="{5B135A03-AB94-4FAD-AE33-FC2496C57A5E}" dt="2024-02-15T19:41:17.562" v="33" actId="478"/>
          <ac:picMkLst>
            <pc:docMk/>
            <pc:sldMk cId="0" sldId="269"/>
            <ac:picMk id="266" creationId="{00000000-0000-0000-0000-000000000000}"/>
          </ac:picMkLst>
        </pc:picChg>
      </pc:sldChg>
      <pc:sldChg chg="addSp delSp modSp mod">
        <pc:chgData name="Malgorzata Lach" userId="df0caa2c2b2b1609" providerId="LiveId" clId="{5B135A03-AB94-4FAD-AE33-FC2496C57A5E}" dt="2024-02-15T19:48:37.319" v="47"/>
        <pc:sldMkLst>
          <pc:docMk/>
          <pc:sldMk cId="0" sldId="270"/>
        </pc:sldMkLst>
        <pc:picChg chg="add mod">
          <ac:chgData name="Malgorzata Lach" userId="df0caa2c2b2b1609" providerId="LiveId" clId="{5B135A03-AB94-4FAD-AE33-FC2496C57A5E}" dt="2024-02-15T19:48:37.319" v="47"/>
          <ac:picMkLst>
            <pc:docMk/>
            <pc:sldMk cId="0" sldId="270"/>
            <ac:picMk id="3" creationId="{F401EF33-46BA-52F6-1D7D-F4B277FFC10F}"/>
          </ac:picMkLst>
        </pc:picChg>
        <pc:picChg chg="del">
          <ac:chgData name="Malgorzata Lach" userId="df0caa2c2b2b1609" providerId="LiveId" clId="{5B135A03-AB94-4FAD-AE33-FC2496C57A5E}" dt="2024-02-15T19:41:56.242" v="43" actId="478"/>
          <ac:picMkLst>
            <pc:docMk/>
            <pc:sldMk cId="0" sldId="270"/>
            <ac:picMk id="272" creationId="{00000000-0000-0000-0000-000000000000}"/>
          </ac:picMkLst>
        </pc:picChg>
        <pc:picChg chg="del">
          <ac:chgData name="Malgorzata Lach" userId="df0caa2c2b2b1609" providerId="LiveId" clId="{5B135A03-AB94-4FAD-AE33-FC2496C57A5E}" dt="2024-02-15T19:41:53.733" v="42" actId="478"/>
          <ac:picMkLst>
            <pc:docMk/>
            <pc:sldMk cId="0" sldId="270"/>
            <ac:picMk id="273" creationId="{00000000-0000-0000-0000-000000000000}"/>
          </ac:picMkLst>
        </pc:picChg>
        <pc:picChg chg="del">
          <ac:chgData name="Malgorzata Lach" userId="df0caa2c2b2b1609" providerId="LiveId" clId="{5B135A03-AB94-4FAD-AE33-FC2496C57A5E}" dt="2024-02-15T19:41:50.986" v="41" actId="478"/>
          <ac:picMkLst>
            <pc:docMk/>
            <pc:sldMk cId="0" sldId="270"/>
            <ac:picMk id="274" creationId="{00000000-0000-0000-0000-000000000000}"/>
          </ac:picMkLst>
        </pc:picChg>
      </pc:sldChg>
      <pc:sldChg chg="modSp mod modNotes">
        <pc:chgData name="Malgorzata Lach" userId="df0caa2c2b2b1609" providerId="LiveId" clId="{5B135A03-AB94-4FAD-AE33-FC2496C57A5E}" dt="2024-02-15T19:49:38.934" v="49" actId="1076"/>
        <pc:sldMkLst>
          <pc:docMk/>
          <pc:sldMk cId="0" sldId="272"/>
        </pc:sldMkLst>
        <pc:spChg chg="mod">
          <ac:chgData name="Malgorzata Lach" userId="df0caa2c2b2b1609" providerId="LiveId" clId="{5B135A03-AB94-4FAD-AE33-FC2496C57A5E}" dt="2024-02-15T19:49:38.934" v="49" actId="1076"/>
          <ac:spMkLst>
            <pc:docMk/>
            <pc:sldMk cId="0" sldId="272"/>
            <ac:spMk id="28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13a43354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213a4335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8fd2dcc9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b8fd2dcc9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8fd2dcc9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b8fd2dcc9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b8fd2dcc9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b8fd2dcc9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b8fd2dcc9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b8fd2dcc9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b8fd2dcc9e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b8fd2dcc9e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8fd2dcc9e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b8fd2dcc9e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13a43354d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13a43354d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b8fd2dcc9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b8fd2dcc9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b8fd2dcc9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b8fd2dcc9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13a43354d_0_6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1213a43354d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8c5de65c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8c5de65c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1121a8bf0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1121a8bf0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13a43354d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13a43354d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b8fd2dcc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b8fd2dcc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8fd2dcc9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8fd2dcc9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8fd2dcc9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b8fd2dcc9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8fd2dcc9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b8fd2dcc9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8fd2dcc9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b8fd2dcc9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_Custom Layout">
  <p:cSld name="75_Custom Layou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0" y="0"/>
            <a:ext cx="305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5_Custom Layout">
  <p:cSld name="45_Custom Layou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7_Custom Layou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1_Custom Layout">
  <p:cSld name="131_Custom Layou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>
            <a:spLocks noGrp="1"/>
          </p:cNvSpPr>
          <p:nvPr>
            <p:ph type="pic" idx="2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5_Custom Layout">
  <p:cSld name="65_Custom Layou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Custom Layout">
  <p:cSld name="34_Custom Layou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5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>
            <a:spLocks noGrp="1"/>
          </p:cNvSpPr>
          <p:nvPr>
            <p:ph type="pic" idx="2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6"/>
          <p:cNvSpPr txBox="1">
            <a:spLocks noGrp="1"/>
          </p:cNvSpPr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7"/>
          <p:cNvSpPr>
            <a:spLocks noGrp="1"/>
          </p:cNvSpPr>
          <p:nvPr>
            <p:ph type="pic" idx="2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>
            <a:spLocks noGrp="1"/>
          </p:cNvSpPr>
          <p:nvPr>
            <p:ph type="pic" idx="2"/>
          </p:nvPr>
        </p:nvSpPr>
        <p:spPr>
          <a:xfrm>
            <a:off x="6185389" y="0"/>
            <a:ext cx="2958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0_Custom Layout">
  <p:cSld name="90_Custom Layou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9_Custom Layout">
  <p:cSld name="129_Custom Layou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3_Custom Layout">
  <p:cSld name="133_Custom Layout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1"/>
          <p:cNvSpPr txBox="1">
            <a:spLocks noGrp="1"/>
          </p:cNvSpPr>
          <p:nvPr>
            <p:ph type="title"/>
          </p:nvPr>
        </p:nvSpPr>
        <p:spPr>
          <a:xfrm>
            <a:off x="3111783" y="1038639"/>
            <a:ext cx="2920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1"/>
          <p:cNvSpPr>
            <a:spLocks noGrp="1"/>
          </p:cNvSpPr>
          <p:nvPr>
            <p:ph type="pic" idx="2"/>
          </p:nvPr>
        </p:nvSpPr>
        <p:spPr>
          <a:xfrm>
            <a:off x="1285874" y="587184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9" name="Google Shape;99;p31"/>
          <p:cNvSpPr>
            <a:spLocks noGrp="1"/>
          </p:cNvSpPr>
          <p:nvPr>
            <p:ph type="pic" idx="3"/>
          </p:nvPr>
        </p:nvSpPr>
        <p:spPr>
          <a:xfrm>
            <a:off x="6336507" y="587183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0" name="Google Shape;100;p31"/>
          <p:cNvSpPr>
            <a:spLocks noGrp="1"/>
          </p:cNvSpPr>
          <p:nvPr>
            <p:ph type="pic" idx="4"/>
          </p:nvPr>
        </p:nvSpPr>
        <p:spPr>
          <a:xfrm>
            <a:off x="1285874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>
            <a:spLocks noGrp="1"/>
          </p:cNvSpPr>
          <p:nvPr>
            <p:ph type="pic" idx="5"/>
          </p:nvPr>
        </p:nvSpPr>
        <p:spPr>
          <a:xfrm>
            <a:off x="6336507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6_Custom Layout">
  <p:cSld name="136_Custom Layout"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2"/>
          <p:cNvSpPr>
            <a:spLocks noGrp="1"/>
          </p:cNvSpPr>
          <p:nvPr>
            <p:ph type="pic" idx="2"/>
          </p:nvPr>
        </p:nvSpPr>
        <p:spPr>
          <a:xfrm>
            <a:off x="1674018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5" name="Google Shape;105;p32"/>
          <p:cNvSpPr>
            <a:spLocks noGrp="1"/>
          </p:cNvSpPr>
          <p:nvPr>
            <p:ph type="pic" idx="3"/>
          </p:nvPr>
        </p:nvSpPr>
        <p:spPr>
          <a:xfrm>
            <a:off x="5123023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6" name="Google Shape;106;p32"/>
          <p:cNvSpPr>
            <a:spLocks noGrp="1"/>
          </p:cNvSpPr>
          <p:nvPr>
            <p:ph type="pic" idx="4"/>
          </p:nvPr>
        </p:nvSpPr>
        <p:spPr>
          <a:xfrm>
            <a:off x="3398521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7" name="Google Shape;107;p32"/>
          <p:cNvSpPr>
            <a:spLocks noGrp="1"/>
          </p:cNvSpPr>
          <p:nvPr>
            <p:ph type="pic" idx="5"/>
          </p:nvPr>
        </p:nvSpPr>
        <p:spPr>
          <a:xfrm>
            <a:off x="6847526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Custom Layout">
  <p:cSld name="43_Custom Layou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3"/>
          <p:cNvSpPr>
            <a:spLocks noGrp="1"/>
          </p:cNvSpPr>
          <p:nvPr>
            <p:ph type="pic" idx="2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" name="Google Shape;111;p33"/>
          <p:cNvSpPr>
            <a:spLocks noGrp="1"/>
          </p:cNvSpPr>
          <p:nvPr>
            <p:ph type="pic" idx="3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2" name="Google Shape;112;p33"/>
          <p:cNvSpPr>
            <a:spLocks noGrp="1"/>
          </p:cNvSpPr>
          <p:nvPr>
            <p:ph type="pic" idx="4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3" name="Google Shape;113;p33"/>
          <p:cNvSpPr>
            <a:spLocks noGrp="1"/>
          </p:cNvSpPr>
          <p:nvPr>
            <p:ph type="pic" idx="5"/>
          </p:nvPr>
        </p:nvSpPr>
        <p:spPr>
          <a:xfrm>
            <a:off x="7721580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4" name="Google Shape;114;p33"/>
          <p:cNvSpPr>
            <a:spLocks noGrp="1"/>
          </p:cNvSpPr>
          <p:nvPr>
            <p:ph type="pic" idx="6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5" name="Google Shape;115;p33"/>
          <p:cNvSpPr>
            <a:spLocks noGrp="1"/>
          </p:cNvSpPr>
          <p:nvPr>
            <p:ph type="pic" idx="7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6" name="Google Shape;116;p33"/>
          <p:cNvSpPr>
            <a:spLocks noGrp="1"/>
          </p:cNvSpPr>
          <p:nvPr>
            <p:ph type="pic" idx="8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33"/>
          <p:cNvSpPr>
            <a:spLocks noGrp="1"/>
          </p:cNvSpPr>
          <p:nvPr>
            <p:ph type="pic" idx="9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8" name="Google Shape;118;p33"/>
          <p:cNvSpPr>
            <a:spLocks noGrp="1"/>
          </p:cNvSpPr>
          <p:nvPr>
            <p:ph type="pic" idx="13"/>
          </p:nvPr>
        </p:nvSpPr>
        <p:spPr>
          <a:xfrm>
            <a:off x="7721580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9" name="Google Shape;119;p33"/>
          <p:cNvSpPr>
            <a:spLocks noGrp="1"/>
          </p:cNvSpPr>
          <p:nvPr>
            <p:ph type="pic" idx="14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Custom Layout">
  <p:cSld name="44_Custom Layou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2324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4"/>
          <p:cNvSpPr>
            <a:spLocks noGrp="1"/>
          </p:cNvSpPr>
          <p:nvPr>
            <p:ph type="pic" idx="2"/>
          </p:nvPr>
        </p:nvSpPr>
        <p:spPr>
          <a:xfrm>
            <a:off x="4035688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3" name="Google Shape;123;p34"/>
          <p:cNvSpPr>
            <a:spLocks noGrp="1"/>
          </p:cNvSpPr>
          <p:nvPr>
            <p:ph type="pic" idx="3"/>
          </p:nvPr>
        </p:nvSpPr>
        <p:spPr>
          <a:xfrm>
            <a:off x="5673602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4" name="Google Shape;124;p34"/>
          <p:cNvSpPr>
            <a:spLocks noGrp="1"/>
          </p:cNvSpPr>
          <p:nvPr>
            <p:ph type="pic" idx="4"/>
          </p:nvPr>
        </p:nvSpPr>
        <p:spPr>
          <a:xfrm>
            <a:off x="7311515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5" name="Google Shape;125;p34"/>
          <p:cNvSpPr>
            <a:spLocks noGrp="1"/>
          </p:cNvSpPr>
          <p:nvPr>
            <p:ph type="pic" idx="5"/>
          </p:nvPr>
        </p:nvSpPr>
        <p:spPr>
          <a:xfrm>
            <a:off x="239777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6" name="Google Shape;126;p34"/>
          <p:cNvSpPr>
            <a:spLocks noGrp="1"/>
          </p:cNvSpPr>
          <p:nvPr>
            <p:ph type="pic" idx="6"/>
          </p:nvPr>
        </p:nvSpPr>
        <p:spPr>
          <a:xfrm>
            <a:off x="4035688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7" name="Google Shape;127;p34"/>
          <p:cNvSpPr>
            <a:spLocks noGrp="1"/>
          </p:cNvSpPr>
          <p:nvPr>
            <p:ph type="pic" idx="7"/>
          </p:nvPr>
        </p:nvSpPr>
        <p:spPr>
          <a:xfrm>
            <a:off x="5673602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8" name="Google Shape;128;p34"/>
          <p:cNvSpPr>
            <a:spLocks noGrp="1"/>
          </p:cNvSpPr>
          <p:nvPr>
            <p:ph type="pic" idx="8"/>
          </p:nvPr>
        </p:nvSpPr>
        <p:spPr>
          <a:xfrm>
            <a:off x="731151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5"/>
          <p:cNvSpPr>
            <a:spLocks noGrp="1"/>
          </p:cNvSpPr>
          <p:nvPr>
            <p:ph type="pic" idx="2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2" name="Google Shape;132;p35"/>
          <p:cNvSpPr>
            <a:spLocks noGrp="1"/>
          </p:cNvSpPr>
          <p:nvPr>
            <p:ph type="pic" idx="3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6"/>
          <p:cNvSpPr>
            <a:spLocks noGrp="1"/>
          </p:cNvSpPr>
          <p:nvPr>
            <p:ph type="pic" idx="2"/>
          </p:nvPr>
        </p:nvSpPr>
        <p:spPr>
          <a:xfrm>
            <a:off x="1266776" y="2137947"/>
            <a:ext cx="38022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1_Custom Layout">
  <p:cSld name="91_Custom Layou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7"/>
          <p:cNvSpPr txBox="1">
            <a:spLocks noGrp="1"/>
          </p:cNvSpPr>
          <p:nvPr>
            <p:ph type="title"/>
          </p:nvPr>
        </p:nvSpPr>
        <p:spPr>
          <a:xfrm>
            <a:off x="1521618" y="409057"/>
            <a:ext cx="73344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7"/>
          <p:cNvSpPr>
            <a:spLocks noGrp="1"/>
          </p:cNvSpPr>
          <p:nvPr>
            <p:ph type="pic" idx="2"/>
          </p:nvPr>
        </p:nvSpPr>
        <p:spPr>
          <a:xfrm>
            <a:off x="1600957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9" name="Google Shape;139;p37"/>
          <p:cNvSpPr>
            <a:spLocks noGrp="1"/>
          </p:cNvSpPr>
          <p:nvPr>
            <p:ph type="pic" idx="3"/>
          </p:nvPr>
        </p:nvSpPr>
        <p:spPr>
          <a:xfrm>
            <a:off x="4078818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0" name="Google Shape;140;p37"/>
          <p:cNvSpPr>
            <a:spLocks noGrp="1"/>
          </p:cNvSpPr>
          <p:nvPr>
            <p:ph type="pic" idx="4"/>
          </p:nvPr>
        </p:nvSpPr>
        <p:spPr>
          <a:xfrm>
            <a:off x="6556679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000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8"/>
          <p:cNvSpPr>
            <a:spLocks noGrp="1"/>
          </p:cNvSpPr>
          <p:nvPr>
            <p:ph type="pic" idx="2"/>
          </p:nvPr>
        </p:nvSpPr>
        <p:spPr>
          <a:xfrm>
            <a:off x="5334001" y="885194"/>
            <a:ext cx="2793300" cy="337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Title Slide">
  <p:cSld name="40_Title Slide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9"/>
          <p:cNvSpPr txBox="1">
            <a:spLocks noGrp="1"/>
          </p:cNvSpPr>
          <p:nvPr>
            <p:ph type="title"/>
          </p:nvPr>
        </p:nvSpPr>
        <p:spPr>
          <a:xfrm>
            <a:off x="1343025" y="782144"/>
            <a:ext cx="64581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 2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0"/>
          <p:cNvSpPr txBox="1">
            <a:spLocks noGrp="1"/>
          </p:cNvSpPr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0_Custom Layout">
  <p:cSld name="80_Custom Layou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1"/>
          <p:cNvSpPr>
            <a:spLocks noGrp="1"/>
          </p:cNvSpPr>
          <p:nvPr>
            <p:ph type="pic" idx="2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2"/>
          <p:cNvSpPr>
            <a:spLocks noGrp="1"/>
          </p:cNvSpPr>
          <p:nvPr>
            <p:ph type="pic" idx="2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/>
          <p:nvPr/>
        </p:nvSpPr>
        <p:spPr>
          <a:xfrm>
            <a:off x="0" y="4718602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14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6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 pos="175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 pos="89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df0caa2c2b2b1609/Desktop/Projekt%20ko&#324;cowy%20GoIT%20Slim%20Mom/RAPORT%20PODSUMOWUJ&#260;CY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df0caa2c2b2b1609/Desktop/Projekt%20ko&#324;cowy%20GoIT%20Slim%20Mom/SlimMom-Dziennik%20defekt&#243;w%20-%20testy%20statyczne%20.xls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3"/>
          <p:cNvSpPr txBox="1"/>
          <p:nvPr/>
        </p:nvSpPr>
        <p:spPr>
          <a:xfrm>
            <a:off x="1003800" y="236350"/>
            <a:ext cx="71364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b="1">
                <a:latin typeface="Montserrat"/>
                <a:ea typeface="Montserrat"/>
                <a:cs typeface="Montserrat"/>
                <a:sym typeface="Montserrat"/>
              </a:rPr>
              <a:t>TestVengers </a:t>
            </a:r>
            <a:endParaRPr sz="4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43"/>
          <p:cNvSpPr txBox="1"/>
          <p:nvPr/>
        </p:nvSpPr>
        <p:spPr>
          <a:xfrm>
            <a:off x="2725525" y="2216425"/>
            <a:ext cx="452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43"/>
          <p:cNvSpPr txBox="1"/>
          <p:nvPr/>
        </p:nvSpPr>
        <p:spPr>
          <a:xfrm>
            <a:off x="644575" y="1117050"/>
            <a:ext cx="180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1" name="Google Shape;1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72" y="1307230"/>
            <a:ext cx="8262874" cy="30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175" y="627075"/>
            <a:ext cx="4295825" cy="44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52"/>
          <p:cNvSpPr txBox="1"/>
          <p:nvPr/>
        </p:nvSpPr>
        <p:spPr>
          <a:xfrm>
            <a:off x="4966700" y="4115175"/>
            <a:ext cx="1326900" cy="7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highlight>
                <a:schemeClr val="lt2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52"/>
          <p:cNvSpPr txBox="1"/>
          <p:nvPr/>
        </p:nvSpPr>
        <p:spPr>
          <a:xfrm>
            <a:off x="1250800" y="141700"/>
            <a:ext cx="4861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latin typeface="Open Sans"/>
                <a:ea typeface="Open Sans"/>
                <a:cs typeface="Open Sans"/>
                <a:sym typeface="Open Sans"/>
              </a:rPr>
              <a:t>Przykładowy Test Case</a:t>
            </a:r>
            <a:endParaRPr sz="1200"/>
          </a:p>
        </p:txBody>
      </p:sp>
      <p:sp>
        <p:nvSpPr>
          <p:cNvPr id="237" name="Google Shape;237;p52"/>
          <p:cNvSpPr txBox="1"/>
          <p:nvPr/>
        </p:nvSpPr>
        <p:spPr>
          <a:xfrm>
            <a:off x="319525" y="1463700"/>
            <a:ext cx="31158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Test Case zawiera w sobie informację o środowisku, na którym pracował tester oraz kroki, które należy wykonać w celu dokonania testu. 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Jeżeli został stworzony Bug Report do danego TC, został on do niego podłączony.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404" y="528850"/>
            <a:ext cx="4177696" cy="45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53"/>
          <p:cNvSpPr txBox="1"/>
          <p:nvPr/>
        </p:nvSpPr>
        <p:spPr>
          <a:xfrm>
            <a:off x="1104675" y="116900"/>
            <a:ext cx="417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latin typeface="Open Sans"/>
                <a:ea typeface="Open Sans"/>
                <a:cs typeface="Open Sans"/>
                <a:sym typeface="Open Sans"/>
              </a:rPr>
              <a:t>Przykładowy Bug Report</a:t>
            </a:r>
            <a:endParaRPr sz="1200"/>
          </a:p>
        </p:txBody>
      </p:sp>
      <p:sp>
        <p:nvSpPr>
          <p:cNvPr id="244" name="Google Shape;244;p53"/>
          <p:cNvSpPr txBox="1"/>
          <p:nvPr/>
        </p:nvSpPr>
        <p:spPr>
          <a:xfrm>
            <a:off x="278600" y="1718300"/>
            <a:ext cx="3675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Bug Raporty zostały skonstruowane tak, aby odpowiadać konkretnymTest Case-om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Porządek w dokumentacji pomógł nam w sytuacji, w której znalazł się zespół, gdy podczas ponownego testowania wszystkich bugów okazało się, że jeden z nich został naprawiony. Dzięki temu sprawnie można było zaktualizować Buga, Test Case, a także Checklistę, w zakresie dotyczącym naprawionego elementu.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4"/>
          <p:cNvSpPr txBox="1"/>
          <p:nvPr/>
        </p:nvSpPr>
        <p:spPr>
          <a:xfrm>
            <a:off x="724725" y="844175"/>
            <a:ext cx="6872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Dzięki wykorzystaniu Pulpitów w Jira, zespół był w stanie zebrać najważniejsze informacje z projektu w jedno, proste do zwizualizowania miejsce.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Dane, które zostają naniesione na wszystkie wykresy oraz statystyki, są automatycznie odświeżane co 15 minut, pozwala to na stałe monitorowanie zmian w projekcie</a:t>
            </a:r>
            <a:endParaRPr sz="1200"/>
          </a:p>
        </p:txBody>
      </p:sp>
      <p:sp>
        <p:nvSpPr>
          <p:cNvPr id="250" name="Google Shape;250;p54"/>
          <p:cNvSpPr txBox="1"/>
          <p:nvPr/>
        </p:nvSpPr>
        <p:spPr>
          <a:xfrm>
            <a:off x="1887900" y="78800"/>
            <a:ext cx="4785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latin typeface="Open Sans"/>
                <a:ea typeface="Open Sans"/>
                <a:cs typeface="Open Sans"/>
                <a:sym typeface="Open Sans"/>
              </a:rPr>
              <a:t>Podsumowanie - raporty z Jira </a:t>
            </a:r>
            <a:endParaRPr sz="1200"/>
          </a:p>
        </p:txBody>
      </p:sp>
      <p:sp>
        <p:nvSpPr>
          <p:cNvPr id="251" name="Google Shape;251;p54"/>
          <p:cNvSpPr txBox="1"/>
          <p:nvPr/>
        </p:nvSpPr>
        <p:spPr>
          <a:xfrm>
            <a:off x="344825" y="1671625"/>
            <a:ext cx="6498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dirty="0"/>
              <a:t>Podczas wykonywania testów zebraliśmy łącznie 1</a:t>
            </a:r>
            <a:r>
              <a:rPr lang="pl-PL" sz="1600" b="1" dirty="0"/>
              <a:t>77 </a:t>
            </a:r>
            <a:r>
              <a:rPr lang="ru" sz="1600" b="1" dirty="0"/>
              <a:t>zgłoszeń.</a:t>
            </a:r>
            <a:endParaRPr sz="1600" b="1" dirty="0"/>
          </a:p>
        </p:txBody>
      </p:sp>
      <p:sp>
        <p:nvSpPr>
          <p:cNvPr id="252" name="Google Shape;252;p54"/>
          <p:cNvSpPr txBox="1"/>
          <p:nvPr/>
        </p:nvSpPr>
        <p:spPr>
          <a:xfrm>
            <a:off x="4837800" y="2680200"/>
            <a:ext cx="430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111 Test Case’ów oraz 6</a:t>
            </a:r>
            <a:r>
              <a:rPr lang="pl-PL" b="1" dirty="0"/>
              <a:t>6</a:t>
            </a:r>
            <a:r>
              <a:rPr lang="ru" b="1" dirty="0"/>
              <a:t> Bug Raport’ów.</a:t>
            </a:r>
            <a:endParaRPr b="1" dirty="0"/>
          </a:p>
        </p:txBody>
      </p:sp>
      <p:pic>
        <p:nvPicPr>
          <p:cNvPr id="3" name="Obraz 2" descr="Obraz zawierający tekst, zrzut ekranu, Czcionka, numer">
            <a:extLst>
              <a:ext uri="{FF2B5EF4-FFF2-40B4-BE49-F238E27FC236}">
                <a16:creationId xmlns:a16="http://schemas.microsoft.com/office/drawing/2014/main" id="{53A755BC-655B-B29E-5F02-9D4C51ACE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08" y="2401229"/>
            <a:ext cx="3543610" cy="2267415"/>
          </a:xfrm>
          <a:prstGeom prst="rect">
            <a:avLst/>
          </a:prstGeom>
        </p:spPr>
      </p:pic>
      <p:pic>
        <p:nvPicPr>
          <p:cNvPr id="5" name="Obraz 4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BC339ED8-7708-6235-2773-957F7A010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695" y="3191118"/>
            <a:ext cx="3543610" cy="14775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5"/>
          <p:cNvSpPr txBox="1"/>
          <p:nvPr/>
        </p:nvSpPr>
        <p:spPr>
          <a:xfrm>
            <a:off x="713625" y="760200"/>
            <a:ext cx="3125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/>
              <a:t>Podział wg urządzeń</a:t>
            </a:r>
            <a:endParaRPr sz="2500" b="1"/>
          </a:p>
        </p:txBody>
      </p:sp>
      <p:pic>
        <p:nvPicPr>
          <p:cNvPr id="3" name="Obraz 2" descr="Obraz zawierający tekst, zrzut ekranu, krąg, Wielobarwność&#10;&#10;Opis wygenerowany automatycznie">
            <a:extLst>
              <a:ext uri="{FF2B5EF4-FFF2-40B4-BE49-F238E27FC236}">
                <a16:creationId xmlns:a16="http://schemas.microsoft.com/office/drawing/2014/main" id="{A190B6C8-F6F2-219A-FD77-2716FD433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008" y="213750"/>
            <a:ext cx="3022926" cy="4716000"/>
          </a:xfrm>
          <a:prstGeom prst="rect">
            <a:avLst/>
          </a:prstGeom>
        </p:spPr>
      </p:pic>
      <p:pic>
        <p:nvPicPr>
          <p:cNvPr id="5" name="Obraz 4" descr="Obraz zawierający tekst, zrzut ekranu, Czcionka, design&#10;&#10;Opis wygenerowany automatycznie">
            <a:extLst>
              <a:ext uri="{FF2B5EF4-FFF2-40B4-BE49-F238E27FC236}">
                <a16:creationId xmlns:a16="http://schemas.microsoft.com/office/drawing/2014/main" id="{DEFA74AE-86D9-B76F-58EB-D7571366F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165" y="1299000"/>
            <a:ext cx="1982001" cy="351614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6"/>
          <p:cNvSpPr txBox="1"/>
          <p:nvPr/>
        </p:nvSpPr>
        <p:spPr>
          <a:xfrm>
            <a:off x="278600" y="1023400"/>
            <a:ext cx="30000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highlight>
                  <a:srgbClr val="FFFFFF"/>
                </a:highlight>
              </a:rPr>
              <a:t>Poniższe zestawienie przedstawia statystykę powstawania zgłoszeń oraz ich rozwiązywania na przestrzeni czasu. Ostatecznie zespołowi udało się rozwiązać 68 ze 1</a:t>
            </a:r>
            <a:r>
              <a:rPr lang="pl-PL" sz="1200" dirty="0">
                <a:highlight>
                  <a:srgbClr val="FFFFFF"/>
                </a:highlight>
              </a:rPr>
              <a:t>77</a:t>
            </a:r>
            <a:r>
              <a:rPr lang="ru" sz="1200" dirty="0">
                <a:highlight>
                  <a:srgbClr val="FFFFFF"/>
                </a:highlight>
              </a:rPr>
              <a:t> zgłoszeń.</a:t>
            </a:r>
            <a:endParaRPr sz="12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pic>
        <p:nvPicPr>
          <p:cNvPr id="3" name="Obraz 2" descr="Obraz zawierający tekst, diagram, linia, Wykres&#10;&#10;Opis wygenerowany automatycznie">
            <a:extLst>
              <a:ext uri="{FF2B5EF4-FFF2-40B4-BE49-F238E27FC236}">
                <a16:creationId xmlns:a16="http://schemas.microsoft.com/office/drawing/2014/main" id="{46F0A2E6-D20E-2461-2115-6956903CD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503" y="669073"/>
            <a:ext cx="3717295" cy="35393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7"/>
          <p:cNvSpPr txBox="1"/>
          <p:nvPr/>
        </p:nvSpPr>
        <p:spPr>
          <a:xfrm>
            <a:off x="1332600" y="77600"/>
            <a:ext cx="5445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Open Sans"/>
                <a:ea typeface="Open Sans"/>
                <a:cs typeface="Open Sans"/>
                <a:sym typeface="Open Sans"/>
              </a:rPr>
              <a:t>Raport końcowy</a:t>
            </a:r>
            <a:endParaRPr/>
          </a:p>
        </p:txBody>
      </p:sp>
      <p:pic>
        <p:nvPicPr>
          <p:cNvPr id="3" name="Obraz 2" descr="Obraz zawierający tekst, zrzut ekranu, oprogramowanie, Oprogramowanie multimedialne&#10;&#10;Opis wygenerowany automatycznie">
            <a:hlinkClick r:id="rId3"/>
            <a:extLst>
              <a:ext uri="{FF2B5EF4-FFF2-40B4-BE49-F238E27FC236}">
                <a16:creationId xmlns:a16="http://schemas.microsoft.com/office/drawing/2014/main" id="{F401EF33-46BA-52F6-1D7D-F4B277FFC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3879"/>
            <a:ext cx="9144000" cy="371574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8"/>
          <p:cNvSpPr txBox="1"/>
          <p:nvPr/>
        </p:nvSpPr>
        <p:spPr>
          <a:xfrm>
            <a:off x="1721250" y="186950"/>
            <a:ext cx="5604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b="1">
                <a:latin typeface="Open Sans"/>
                <a:ea typeface="Open Sans"/>
                <a:cs typeface="Open Sans"/>
                <a:sym typeface="Open Sans"/>
              </a:rPr>
              <a:t>Najbardziej krytyczny błąd </a:t>
            </a:r>
            <a:endParaRPr sz="26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Open Sans"/>
                <a:ea typeface="Open Sans"/>
                <a:cs typeface="Open Sans"/>
                <a:sym typeface="Open Sans"/>
              </a:rPr>
              <a:t>w opinii zespołu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58"/>
          <p:cNvSpPr txBox="1"/>
          <p:nvPr/>
        </p:nvSpPr>
        <p:spPr>
          <a:xfrm>
            <a:off x="1008150" y="2414450"/>
            <a:ext cx="7454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 aplikacji :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❏"/>
            </a:pPr>
            <a:r>
              <a:rPr lang="ru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produkty wyświetlają się wyłącznie w języku ukraińskim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❏"/>
            </a:pPr>
            <a:r>
              <a:rPr lang="ru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nie można wpisać i dodać produktu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❏"/>
            </a:pPr>
            <a:r>
              <a:rPr lang="ru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brak komunikatu, jeśli w bazie nie ma produktu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❏"/>
            </a:pPr>
            <a:r>
              <a:rPr lang="ru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nie można usunąć wprowadzonego produktu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❏"/>
            </a:pPr>
            <a:r>
              <a:rPr lang="ru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produkty nie zapisują się prawidłowo w historii aplikacji 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2" name="Google Shape;282;p58"/>
          <p:cNvCxnSpPr/>
          <p:nvPr/>
        </p:nvCxnSpPr>
        <p:spPr>
          <a:xfrm flipH="1">
            <a:off x="4223425" y="1022400"/>
            <a:ext cx="7800" cy="1022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3" name="Google Shape;283;p58"/>
          <p:cNvSpPr txBox="1"/>
          <p:nvPr/>
        </p:nvSpPr>
        <p:spPr>
          <a:xfrm>
            <a:off x="2153200" y="1921850"/>
            <a:ext cx="5467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dodawanie produktów do dziennika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9"/>
          <p:cNvSpPr txBox="1"/>
          <p:nvPr/>
        </p:nvSpPr>
        <p:spPr>
          <a:xfrm>
            <a:off x="1356000" y="844175"/>
            <a:ext cx="637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/>
              <a:t>Zalecenia dotyczące ulepszenia aplikacji.</a:t>
            </a:r>
            <a:endParaRPr sz="2400" b="1"/>
          </a:p>
        </p:txBody>
      </p:sp>
      <p:sp>
        <p:nvSpPr>
          <p:cNvPr id="289" name="Google Shape;289;p59"/>
          <p:cNvSpPr txBox="1"/>
          <p:nvPr/>
        </p:nvSpPr>
        <p:spPr>
          <a:xfrm>
            <a:off x="1890734" y="2011950"/>
            <a:ext cx="4767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ru" dirty="0"/>
              <a:t>uzupełnienie specyfikacji - uwagi zebrano w raporcie “</a:t>
            </a:r>
            <a:r>
              <a:rPr lang="ru" dirty="0">
                <a:hlinkClick r:id="rId3"/>
              </a:rPr>
              <a:t>SlimMom_Dziennik defektów</a:t>
            </a:r>
            <a:r>
              <a:rPr lang="ru" dirty="0"/>
              <a:t>”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ru" dirty="0"/>
              <a:t>naprawienie błędów zgłoszonych przez Bug Reporty</a:t>
            </a:r>
            <a:endParaRPr dirty="0"/>
          </a:p>
        </p:txBody>
      </p:sp>
      <p:sp>
        <p:nvSpPr>
          <p:cNvPr id="290" name="Google Shape;290;p5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0"/>
          <p:cNvSpPr txBox="1"/>
          <p:nvPr/>
        </p:nvSpPr>
        <p:spPr>
          <a:xfrm>
            <a:off x="1881950" y="141700"/>
            <a:ext cx="51129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/>
              <a:t>Ocena programu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" name="Google Shape;29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246" y="3240055"/>
            <a:ext cx="3000001" cy="167469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60"/>
          <p:cNvSpPr txBox="1"/>
          <p:nvPr/>
        </p:nvSpPr>
        <p:spPr>
          <a:xfrm>
            <a:off x="460275" y="1577275"/>
            <a:ext cx="8077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Konieczne jest gruntowne zapoznanie się z naszymi uwagami przez zespół developerów oraz naprawienie błędów.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 usunięciu wskazanych w aplikacji Bug’ów, konieczne jest przeprowadzenie ponownych testów. </a:t>
            </a:r>
            <a:endParaRPr/>
          </a:p>
        </p:txBody>
      </p:sp>
      <p:sp>
        <p:nvSpPr>
          <p:cNvPr id="298" name="Google Shape;298;p60"/>
          <p:cNvSpPr txBox="1"/>
          <p:nvPr/>
        </p:nvSpPr>
        <p:spPr>
          <a:xfrm>
            <a:off x="1881950" y="1096000"/>
            <a:ext cx="6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60"/>
          <p:cNvSpPr txBox="1"/>
          <p:nvPr/>
        </p:nvSpPr>
        <p:spPr>
          <a:xfrm>
            <a:off x="415000" y="844175"/>
            <a:ext cx="837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 przeanalizowaniu scenariuszy testowych i raportów błędów, doszliśmy do wniosku, że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aplikacja SlimMoms nie jest gotowa do wydana użytkownikowi końcowemu.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1"/>
          <p:cNvSpPr/>
          <p:nvPr/>
        </p:nvSpPr>
        <p:spPr>
          <a:xfrm>
            <a:off x="2634500" y="1728975"/>
            <a:ext cx="3875100" cy="1685700"/>
          </a:xfrm>
          <a:prstGeom prst="rect">
            <a:avLst/>
          </a:prstGeom>
          <a:solidFill>
            <a:srgbClr val="FF6B08"/>
          </a:solidFill>
          <a:ln>
            <a:noFill/>
          </a:ln>
          <a:effectLst>
            <a:outerShdw blurRad="762000" dist="2540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36000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0F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p61"/>
          <p:cNvSpPr txBox="1"/>
          <p:nvPr/>
        </p:nvSpPr>
        <p:spPr>
          <a:xfrm>
            <a:off x="2513100" y="1803300"/>
            <a:ext cx="4117800" cy="15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Dziękujemy </a:t>
            </a:r>
            <a:endParaRPr sz="4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za uwagę!</a:t>
            </a:r>
            <a:endParaRPr sz="4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0400"/>
            <a:ext cx="4231200" cy="36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671" y="1450400"/>
            <a:ext cx="4231200" cy="363351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44"/>
          <p:cNvSpPr txBox="1"/>
          <p:nvPr/>
        </p:nvSpPr>
        <p:spPr>
          <a:xfrm>
            <a:off x="1840325" y="181100"/>
            <a:ext cx="4938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latin typeface="Montserrat"/>
                <a:ea typeface="Montserrat"/>
                <a:cs typeface="Montserrat"/>
                <a:sym typeface="Montserrat"/>
              </a:rPr>
              <a:t>CZŁONKOWIE ZESPOŁU</a:t>
            </a:r>
            <a:endParaRPr sz="1700"/>
          </a:p>
        </p:txBody>
      </p:sp>
      <p:sp>
        <p:nvSpPr>
          <p:cNvPr id="169" name="Google Shape;169;p44"/>
          <p:cNvSpPr txBox="1"/>
          <p:nvPr/>
        </p:nvSpPr>
        <p:spPr>
          <a:xfrm>
            <a:off x="2972700" y="597875"/>
            <a:ext cx="125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latin typeface="Open Sans"/>
                <a:ea typeface="Open Sans"/>
                <a:cs typeface="Open Sans"/>
                <a:sym typeface="Open Sans"/>
              </a:rPr>
              <a:t>Małgorzata Lach</a:t>
            </a:r>
            <a:r>
              <a:rPr lang="ru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Open Sans"/>
                <a:ea typeface="Open Sans"/>
                <a:cs typeface="Open Sans"/>
                <a:sym typeface="Open Sans"/>
              </a:rPr>
              <a:t>Lider, Tester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44"/>
          <p:cNvSpPr txBox="1"/>
          <p:nvPr/>
        </p:nvSpPr>
        <p:spPr>
          <a:xfrm>
            <a:off x="1486450" y="844175"/>
            <a:ext cx="1439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latin typeface="Open Sans"/>
                <a:ea typeface="Open Sans"/>
                <a:cs typeface="Open Sans"/>
                <a:sym typeface="Open Sans"/>
              </a:rPr>
              <a:t>Joanna Ryszkiewicz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Open Sans"/>
                <a:ea typeface="Open Sans"/>
                <a:cs typeface="Open Sans"/>
                <a:sym typeface="Open Sans"/>
              </a:rPr>
              <a:t>Scrum Master, Tester</a:t>
            </a:r>
            <a:endParaRPr/>
          </a:p>
        </p:txBody>
      </p:sp>
      <p:sp>
        <p:nvSpPr>
          <p:cNvPr id="171" name="Google Shape;171;p44"/>
          <p:cNvSpPr txBox="1"/>
          <p:nvPr/>
        </p:nvSpPr>
        <p:spPr>
          <a:xfrm>
            <a:off x="7927475" y="411950"/>
            <a:ext cx="1118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latin typeface="Open Sans"/>
                <a:ea typeface="Open Sans"/>
                <a:cs typeface="Open Sans"/>
                <a:sym typeface="Open Sans"/>
              </a:rPr>
              <a:t>Przemysław Koszewski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Open Sans"/>
                <a:ea typeface="Open Sans"/>
                <a:cs typeface="Open Sans"/>
                <a:sym typeface="Open Sans"/>
              </a:rPr>
              <a:t>Tester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44"/>
          <p:cNvSpPr txBox="1"/>
          <p:nvPr/>
        </p:nvSpPr>
        <p:spPr>
          <a:xfrm>
            <a:off x="5410788" y="635350"/>
            <a:ext cx="133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latin typeface="Open Sans"/>
                <a:ea typeface="Open Sans"/>
                <a:cs typeface="Open Sans"/>
                <a:sym typeface="Open Sans"/>
              </a:rPr>
              <a:t>Jakub Chrzanowski</a:t>
            </a:r>
            <a:r>
              <a:rPr lang="ru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Open Sans"/>
                <a:ea typeface="Open Sans"/>
                <a:cs typeface="Open Sans"/>
                <a:sym typeface="Open Sans"/>
              </a:rPr>
              <a:t>Tester</a:t>
            </a:r>
            <a:endParaRPr/>
          </a:p>
        </p:txBody>
      </p:sp>
      <p:sp>
        <p:nvSpPr>
          <p:cNvPr id="173" name="Google Shape;173;p44"/>
          <p:cNvSpPr txBox="1"/>
          <p:nvPr/>
        </p:nvSpPr>
        <p:spPr>
          <a:xfrm>
            <a:off x="6613225" y="844175"/>
            <a:ext cx="1575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latin typeface="Open Sans"/>
                <a:ea typeface="Open Sans"/>
                <a:cs typeface="Open Sans"/>
                <a:sym typeface="Open Sans"/>
              </a:rPr>
              <a:t>Wojciech Kuć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Open Sans"/>
                <a:ea typeface="Open Sans"/>
                <a:cs typeface="Open Sans"/>
                <a:sym typeface="Open Sans"/>
              </a:rPr>
              <a:t>Tester</a:t>
            </a:r>
            <a:endParaRPr/>
          </a:p>
        </p:txBody>
      </p:sp>
      <p:sp>
        <p:nvSpPr>
          <p:cNvPr id="174" name="Google Shape;174;p44"/>
          <p:cNvSpPr txBox="1"/>
          <p:nvPr/>
        </p:nvSpPr>
        <p:spPr>
          <a:xfrm>
            <a:off x="150500" y="558400"/>
            <a:ext cx="133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latin typeface="Open Sans"/>
                <a:ea typeface="Open Sans"/>
                <a:cs typeface="Open Sans"/>
                <a:sym typeface="Open Sans"/>
              </a:rPr>
              <a:t>Anna Sochacka-Szabat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Open Sans"/>
                <a:ea typeface="Open Sans"/>
                <a:cs typeface="Open Sans"/>
                <a:sym typeface="Open Sans"/>
              </a:rPr>
              <a:t>Tester</a:t>
            </a:r>
            <a:endParaRPr/>
          </a:p>
        </p:txBody>
      </p:sp>
      <p:sp>
        <p:nvSpPr>
          <p:cNvPr id="175" name="Google Shape;175;p44"/>
          <p:cNvSpPr txBox="1"/>
          <p:nvPr/>
        </p:nvSpPr>
        <p:spPr>
          <a:xfrm>
            <a:off x="4189338" y="844175"/>
            <a:ext cx="1160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latin typeface="Open Sans"/>
                <a:ea typeface="Open Sans"/>
                <a:cs typeface="Open Sans"/>
                <a:sym typeface="Open Sans"/>
              </a:rPr>
              <a:t>Tomasz Romanowski 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Open Sans"/>
                <a:ea typeface="Open Sans"/>
                <a:cs typeface="Open Sans"/>
                <a:sym typeface="Open Sans"/>
              </a:rPr>
              <a:t>Tester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5"/>
          <p:cNvSpPr txBox="1"/>
          <p:nvPr/>
        </p:nvSpPr>
        <p:spPr>
          <a:xfrm>
            <a:off x="93275" y="893350"/>
            <a:ext cx="4208700" cy="29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Open Sans"/>
                <a:ea typeface="Open Sans"/>
                <a:cs typeface="Open Sans"/>
                <a:sym typeface="Open Sans"/>
              </a:rPr>
              <a:t>SlimMom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❏"/>
            </a:pPr>
            <a:r>
              <a:rPr lang="ru" sz="1300">
                <a:latin typeface="Open Sans"/>
                <a:ea typeface="Open Sans"/>
                <a:cs typeface="Open Sans"/>
                <a:sym typeface="Open Sans"/>
              </a:rPr>
              <a:t>aplikacja dla osób odchudzających się 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❏"/>
            </a:pPr>
            <a:r>
              <a:rPr lang="ru" sz="1300">
                <a:latin typeface="Open Sans"/>
                <a:ea typeface="Open Sans"/>
                <a:cs typeface="Open Sans"/>
                <a:sym typeface="Open Sans"/>
              </a:rPr>
              <a:t>służy do obliczania zapotrzebowania energetycznego na podstawie wzrostu, wieku,  masy ciała i grupy krwi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❏"/>
            </a:pPr>
            <a:r>
              <a:rPr lang="ru" sz="1300">
                <a:latin typeface="Open Sans"/>
                <a:ea typeface="Open Sans"/>
                <a:cs typeface="Open Sans"/>
                <a:sym typeface="Open Sans"/>
              </a:rPr>
              <a:t>pozwala kontrolować ilość spożytych kalorii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❏"/>
            </a:pPr>
            <a:r>
              <a:rPr lang="ru" sz="1300">
                <a:latin typeface="Open Sans"/>
                <a:ea typeface="Open Sans"/>
                <a:cs typeface="Open Sans"/>
                <a:sym typeface="Open Sans"/>
              </a:rPr>
              <a:t>informuje użytkownika o produktach niewskazanych 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1" name="Google Shape;1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425" y="1121175"/>
            <a:ext cx="4585272" cy="30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5"/>
          <p:cNvSpPr txBox="1"/>
          <p:nvPr/>
        </p:nvSpPr>
        <p:spPr>
          <a:xfrm>
            <a:off x="2869800" y="1695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Open Sans"/>
                <a:ea typeface="Open Sans"/>
                <a:cs typeface="Open Sans"/>
                <a:sym typeface="Open Sans"/>
              </a:rPr>
              <a:t>Aplikacja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6"/>
          <p:cNvSpPr txBox="1"/>
          <p:nvPr/>
        </p:nvSpPr>
        <p:spPr>
          <a:xfrm>
            <a:off x="1638000" y="175775"/>
            <a:ext cx="586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Open Sans"/>
                <a:ea typeface="Open Sans"/>
                <a:cs typeface="Open Sans"/>
                <a:sym typeface="Open Sans"/>
              </a:rPr>
              <a:t>Zastosowane technologie i narzędzia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46"/>
          <p:cNvSpPr txBox="1"/>
          <p:nvPr/>
        </p:nvSpPr>
        <p:spPr>
          <a:xfrm>
            <a:off x="762700" y="2017175"/>
            <a:ext cx="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46"/>
          <p:cNvSpPr txBox="1"/>
          <p:nvPr/>
        </p:nvSpPr>
        <p:spPr>
          <a:xfrm>
            <a:off x="196775" y="1273450"/>
            <a:ext cx="23010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u="sng">
                <a:latin typeface="Open Sans"/>
                <a:ea typeface="Open Sans"/>
                <a:cs typeface="Open Sans"/>
                <a:sym typeface="Open Sans"/>
              </a:rPr>
              <a:t>Test levels</a:t>
            </a:r>
            <a:endParaRPr sz="2000" b="1" u="sng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trike="sngStrike"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❏"/>
            </a:pPr>
            <a:r>
              <a:rPr lang="ru">
                <a:latin typeface="Open Sans"/>
                <a:ea typeface="Open Sans"/>
                <a:cs typeface="Open Sans"/>
                <a:sym typeface="Open Sans"/>
              </a:rPr>
              <a:t>Integration Testing API -Testy Integracyjne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❏"/>
            </a:pPr>
            <a:r>
              <a:rPr lang="ru">
                <a:latin typeface="Open Sans"/>
                <a:ea typeface="Open Sans"/>
                <a:cs typeface="Open Sans"/>
                <a:sym typeface="Open Sans"/>
              </a:rPr>
              <a:t>System Testing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pen Sans"/>
                <a:ea typeface="Open Sans"/>
                <a:cs typeface="Open Sans"/>
                <a:sym typeface="Open Sans"/>
              </a:rPr>
              <a:t>   - Testy Systemowe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❏"/>
            </a:pPr>
            <a:r>
              <a:rPr lang="ru">
                <a:latin typeface="Open Sans"/>
                <a:ea typeface="Open Sans"/>
                <a:cs typeface="Open Sans"/>
                <a:sym typeface="Open Sans"/>
              </a:rPr>
              <a:t>Acceptance Testing -Akceptacyjne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46"/>
          <p:cNvSpPr txBox="1"/>
          <p:nvPr/>
        </p:nvSpPr>
        <p:spPr>
          <a:xfrm>
            <a:off x="2318175" y="2876550"/>
            <a:ext cx="38409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u="sng">
                <a:latin typeface="Open Sans"/>
                <a:ea typeface="Open Sans"/>
                <a:cs typeface="Open Sans"/>
                <a:sym typeface="Open Sans"/>
              </a:rPr>
              <a:t>Non-functional</a:t>
            </a:r>
            <a:endParaRPr sz="2000" b="1" u="sng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14605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❏"/>
            </a:pPr>
            <a:r>
              <a:rPr lang="ru">
                <a:latin typeface="Open Sans"/>
                <a:ea typeface="Open Sans"/>
                <a:cs typeface="Open Sans"/>
                <a:sym typeface="Open Sans"/>
              </a:rPr>
              <a:t>Usability testing (testy użyteczności)</a:t>
            </a:r>
            <a:endParaRPr strike="sngStrike"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14605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❏"/>
            </a:pPr>
            <a:r>
              <a:rPr lang="ru">
                <a:latin typeface="Open Sans"/>
                <a:ea typeface="Open Sans"/>
                <a:cs typeface="Open Sans"/>
                <a:sym typeface="Open Sans"/>
              </a:rPr>
              <a:t>Security testing (testy bezpieczeństwa)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14605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❏"/>
            </a:pPr>
            <a:r>
              <a:rPr lang="ru">
                <a:latin typeface="Open Sans"/>
                <a:ea typeface="Open Sans"/>
                <a:cs typeface="Open Sans"/>
                <a:sym typeface="Open Sans"/>
              </a:rPr>
              <a:t>Compatibility testing (testy kompatybilności)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pen Sans"/>
                <a:ea typeface="Open Sans"/>
                <a:cs typeface="Open Sans"/>
                <a:sym typeface="Open Sans"/>
              </a:rPr>
              <a:t>- urządzenia - telefon, tablet, komputer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pen Sans"/>
                <a:ea typeface="Open Sans"/>
                <a:cs typeface="Open Sans"/>
                <a:sym typeface="Open Sans"/>
              </a:rPr>
              <a:t>- systemy - Android, Windows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46"/>
          <p:cNvSpPr txBox="1"/>
          <p:nvPr/>
        </p:nvSpPr>
        <p:spPr>
          <a:xfrm>
            <a:off x="6012825" y="976975"/>
            <a:ext cx="26757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u="sng">
                <a:latin typeface="Open Sans"/>
                <a:ea typeface="Open Sans"/>
                <a:cs typeface="Open Sans"/>
                <a:sym typeface="Open Sans"/>
              </a:rPr>
              <a:t>Black box testing techniques</a:t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trike="sngStrike"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14605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❏"/>
            </a:pPr>
            <a:r>
              <a:rPr lang="ru">
                <a:latin typeface="Open Sans"/>
                <a:ea typeface="Open Sans"/>
                <a:cs typeface="Open Sans"/>
                <a:sym typeface="Open Sans"/>
              </a:rPr>
              <a:t>Boundary value analysis (analiza wartości brzegowych)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46"/>
          <p:cNvSpPr txBox="1"/>
          <p:nvPr/>
        </p:nvSpPr>
        <p:spPr>
          <a:xfrm>
            <a:off x="2977600" y="1084675"/>
            <a:ext cx="21267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u="sng">
                <a:latin typeface="Open Sans"/>
                <a:ea typeface="Open Sans"/>
                <a:cs typeface="Open Sans"/>
                <a:sym typeface="Open Sans"/>
              </a:rPr>
              <a:t>Static testing</a:t>
            </a:r>
            <a:endParaRPr sz="2000" b="1" u="sng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u="sng"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14605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❏"/>
            </a:pPr>
            <a:r>
              <a:rPr lang="ru">
                <a:latin typeface="Open Sans"/>
                <a:ea typeface="Open Sans"/>
                <a:cs typeface="Open Sans"/>
                <a:sym typeface="Open Sans"/>
              </a:rPr>
              <a:t>Reviews (przegląd nieformalny)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46"/>
          <p:cNvSpPr txBox="1"/>
          <p:nvPr/>
        </p:nvSpPr>
        <p:spPr>
          <a:xfrm>
            <a:off x="6120050" y="28765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u="sng">
                <a:latin typeface="Open Sans"/>
                <a:ea typeface="Open Sans"/>
                <a:cs typeface="Open Sans"/>
                <a:sym typeface="Open Sans"/>
              </a:rPr>
              <a:t>Functional</a:t>
            </a:r>
            <a:endParaRPr/>
          </a:p>
        </p:txBody>
      </p:sp>
      <p:sp>
        <p:nvSpPr>
          <p:cNvPr id="194" name="Google Shape;194;p46"/>
          <p:cNvSpPr txBox="1"/>
          <p:nvPr/>
        </p:nvSpPr>
        <p:spPr>
          <a:xfrm>
            <a:off x="6094650" y="3391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14605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❏"/>
            </a:pPr>
            <a:r>
              <a:rPr lang="ru">
                <a:latin typeface="Open Sans"/>
                <a:ea typeface="Open Sans"/>
                <a:cs typeface="Open Sans"/>
                <a:sym typeface="Open Sans"/>
              </a:rPr>
              <a:t>testy funkcjonalne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7"/>
          <p:cNvSpPr txBox="1"/>
          <p:nvPr/>
        </p:nvSpPr>
        <p:spPr>
          <a:xfrm>
            <a:off x="2801625" y="185300"/>
            <a:ext cx="324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Open Sans"/>
                <a:ea typeface="Open Sans"/>
                <a:cs typeface="Open Sans"/>
                <a:sym typeface="Open Sans"/>
              </a:rPr>
              <a:t>Etapy pracy zespołu</a:t>
            </a:r>
            <a:endParaRPr/>
          </a:p>
        </p:txBody>
      </p:sp>
      <p:sp>
        <p:nvSpPr>
          <p:cNvPr id="200" name="Google Shape;200;p47"/>
          <p:cNvSpPr txBox="1"/>
          <p:nvPr/>
        </p:nvSpPr>
        <p:spPr>
          <a:xfrm>
            <a:off x="589850" y="891375"/>
            <a:ext cx="78963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❏"/>
            </a:pPr>
            <a:r>
              <a:rPr lang="ru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organizacja codziennych spotkań on-line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❏"/>
            </a:pPr>
            <a:r>
              <a:rPr lang="ru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wspólna analiza zadania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❏"/>
            </a:pPr>
            <a:r>
              <a:rPr lang="ru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zapoznanie się z aplikacją 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❏"/>
            </a:pPr>
            <a:r>
              <a:rPr lang="ru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analiza specyfikacji 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❏"/>
            </a:pPr>
            <a:r>
              <a:rPr lang="ru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wyznaczenie najważniejszych funkcji aplikacji  podlegających testom: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Rejestracja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Logowanie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Wylogowywanie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Odświeżanie 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Wyświetlanie danych z kalkulatora (Wersja zalogowania i niezalogowana)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Zmiana dat w kalkulatorze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Wyszukiwanie i dodawanie produktów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Dodawanie i usuwanie produktów zjedzonych w dzienniku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Podsumowanie dnia / Sprawdzenie dnia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Sprawdzenie danych konta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Zmiana języka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8"/>
          <p:cNvSpPr txBox="1"/>
          <p:nvPr/>
        </p:nvSpPr>
        <p:spPr>
          <a:xfrm>
            <a:off x="2253075" y="202400"/>
            <a:ext cx="4707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Open Sans"/>
                <a:ea typeface="Open Sans"/>
                <a:cs typeface="Open Sans"/>
                <a:sym typeface="Open Sans"/>
              </a:rPr>
              <a:t>Utworzenie tablicy Trello </a:t>
            </a:r>
            <a:endParaRPr/>
          </a:p>
        </p:txBody>
      </p:sp>
      <p:pic>
        <p:nvPicPr>
          <p:cNvPr id="206" name="Google Shape;2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88" y="976450"/>
            <a:ext cx="8033875" cy="367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9"/>
          <p:cNvSpPr txBox="1"/>
          <p:nvPr/>
        </p:nvSpPr>
        <p:spPr>
          <a:xfrm>
            <a:off x="2022325" y="134900"/>
            <a:ext cx="625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Open Sans"/>
                <a:ea typeface="Open Sans"/>
                <a:cs typeface="Open Sans"/>
                <a:sym typeface="Open Sans"/>
              </a:rPr>
              <a:t>Podział obowiązków i wybór programu</a:t>
            </a:r>
            <a:endParaRPr/>
          </a:p>
        </p:txBody>
      </p:sp>
      <p:sp>
        <p:nvSpPr>
          <p:cNvPr id="212" name="Google Shape;212;p49"/>
          <p:cNvSpPr txBox="1"/>
          <p:nvPr/>
        </p:nvSpPr>
        <p:spPr>
          <a:xfrm>
            <a:off x="888425" y="993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49"/>
          <p:cNvSpPr txBox="1"/>
          <p:nvPr/>
        </p:nvSpPr>
        <p:spPr>
          <a:xfrm>
            <a:off x="957075" y="670375"/>
            <a:ext cx="6216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Przydzielenie każdemu zadań do testowania  - z podziałem wg. typu urządzenia i wytycznych w specyfikacji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Wybór programu Jira do dokumentowania Test Case’ów i Bug Report’ów</a:t>
            </a:r>
            <a:endParaRPr/>
          </a:p>
        </p:txBody>
      </p:sp>
      <p:pic>
        <p:nvPicPr>
          <p:cNvPr id="214" name="Google Shape;2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675" y="1896550"/>
            <a:ext cx="5734050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 txBox="1"/>
          <p:nvPr/>
        </p:nvSpPr>
        <p:spPr>
          <a:xfrm>
            <a:off x="2408300" y="134900"/>
            <a:ext cx="548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Open Sans"/>
                <a:ea typeface="Open Sans"/>
                <a:cs typeface="Open Sans"/>
                <a:sym typeface="Open Sans"/>
              </a:rPr>
              <a:t>Utworzenie checklisty </a:t>
            </a:r>
            <a:endParaRPr/>
          </a:p>
        </p:txBody>
      </p:sp>
      <p:sp>
        <p:nvSpPr>
          <p:cNvPr id="220" name="Google Shape;220;p50"/>
          <p:cNvSpPr txBox="1"/>
          <p:nvPr/>
        </p:nvSpPr>
        <p:spPr>
          <a:xfrm>
            <a:off x="2226200" y="607650"/>
            <a:ext cx="444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 oparciu o specyfikację i dostępne dokumenty</a:t>
            </a:r>
            <a:endParaRPr/>
          </a:p>
        </p:txBody>
      </p:sp>
      <p:pic>
        <p:nvPicPr>
          <p:cNvPr id="221" name="Google Shape;2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50" y="1115850"/>
            <a:ext cx="3572198" cy="38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398" y="1115850"/>
            <a:ext cx="4618502" cy="38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1"/>
          <p:cNvSpPr txBox="1"/>
          <p:nvPr/>
        </p:nvSpPr>
        <p:spPr>
          <a:xfrm>
            <a:off x="1520450" y="181200"/>
            <a:ext cx="6826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latin typeface="Open Sans"/>
                <a:ea typeface="Open Sans"/>
                <a:cs typeface="Open Sans"/>
                <a:sym typeface="Open Sans"/>
              </a:rPr>
              <a:t>Testy statyczne - przegląd nieformalny  </a:t>
            </a:r>
            <a:endParaRPr sz="1200"/>
          </a:p>
        </p:txBody>
      </p:sp>
      <p:pic>
        <p:nvPicPr>
          <p:cNvPr id="228" name="Google Shape;2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25" y="1694300"/>
            <a:ext cx="874395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51"/>
          <p:cNvSpPr txBox="1"/>
          <p:nvPr/>
        </p:nvSpPr>
        <p:spPr>
          <a:xfrm>
            <a:off x="3103150" y="1081725"/>
            <a:ext cx="3902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b="1">
                <a:latin typeface="Open Sans"/>
                <a:ea typeface="Open Sans"/>
                <a:cs typeface="Open Sans"/>
                <a:sym typeface="Open Sans"/>
              </a:rPr>
              <a:t>Dziennik defektów 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oodoo Powerpoint Template">
  <a:themeElements>
    <a:clrScheme name="Другая 5">
      <a:dk1>
        <a:srgbClr val="222222"/>
      </a:dk1>
      <a:lt1>
        <a:srgbClr val="F0F0F0"/>
      </a:lt1>
      <a:dk2>
        <a:srgbClr val="FEFFFF"/>
      </a:dk2>
      <a:lt2>
        <a:srgbClr val="FEFFFF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</Words>
  <Application>Microsoft Office PowerPoint</Application>
  <PresentationFormat>Pokaz na ekranie (16:9)</PresentationFormat>
  <Paragraphs>107</Paragraphs>
  <Slides>19</Slides>
  <Notes>19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19</vt:i4>
      </vt:variant>
    </vt:vector>
  </HeadingPairs>
  <TitlesOfParts>
    <vt:vector size="25" baseType="lpstr">
      <vt:lpstr>Montserrat</vt:lpstr>
      <vt:lpstr>Open Sans</vt:lpstr>
      <vt:lpstr>Arial</vt:lpstr>
      <vt:lpstr>Open Sans SemiBold</vt:lpstr>
      <vt:lpstr>Simple Light</vt:lpstr>
      <vt:lpstr>Voodoo Powerpoint Template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cp:lastModifiedBy>Malgorzata Lach</cp:lastModifiedBy>
  <cp:revision>1</cp:revision>
  <dcterms:modified xsi:type="dcterms:W3CDTF">2024-02-15T19:49:41Z</dcterms:modified>
</cp:coreProperties>
</file>